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9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5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1032" name="Picture 8" descr="http://cdn01.ru/files/users/images/4c/c0/4cc0c0facdfa6207b3e0479a68a18c65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76672"/>
            <a:ext cx="5153025" cy="1819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://img1.liveinternet.ru/images/attach/c/11/116/872/116872951_____________________2__1_AA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5700667"/>
            <a:ext cx="4693556" cy="1178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img1.liveinternet.ru/images/attach/c/11/116/872/116872951_____________________2__1_AA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692903"/>
            <a:ext cx="4644007" cy="1165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Рамка 6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1245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2052" name="Picture 4" descr="https://img-fotki.yandex.ru/get/9110/65387414.22f/0_dc89c_de09943f_orig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5" y="-99392"/>
            <a:ext cx="5184576" cy="972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img-fotki.yandex.ru/get/9110/65387414.22f/0_dc89c_de09943f_orig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-99393"/>
            <a:ext cx="5256589" cy="985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cdn01.ru/files/users/images/4c/c0/4cc0c0facdfa6207b3e0479a68a18c65.gif" TargetMode="External"/><Relationship Id="rId2" Type="http://schemas.openxmlformats.org/officeDocument/2006/relationships/hyperlink" Target="http://img1.liveinternet.ru/images/attach/c/11/116/872/11687295121_AA.p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ultiurok.ru/index.php/files/pamiatka-dietiam-na-vriemia-osiennikh-kanikul.html" TargetMode="External"/><Relationship Id="rId5" Type="http://schemas.openxmlformats.org/officeDocument/2006/relationships/hyperlink" Target="https://nsportal.ru/nachalnaya-shkola/osnovy-bezopasnosti-zhiznedeyatelnosti/2014/02/01/instruktazh-pravila-povedeniya-0" TargetMode="External"/><Relationship Id="rId4" Type="http://schemas.openxmlformats.org/officeDocument/2006/relationships/hyperlink" Target="https://img-fotki.yandex.ru/get/9110/65387414.22f/0_dc89c_de09943f_orig.pn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600" b="1" dirty="0" smtClean="0">
                <a:solidFill>
                  <a:srgbClr val="C00000"/>
                </a:solidFill>
                <a:latin typeface="Gabriola" panose="04040605051002020D02" pitchFamily="82" charset="0"/>
              </a:rPr>
              <a:t>Правила поведения </a:t>
            </a:r>
            <a:br>
              <a:rPr lang="ru-RU" sz="6600" b="1" dirty="0" smtClean="0">
                <a:solidFill>
                  <a:srgbClr val="C00000"/>
                </a:solidFill>
                <a:latin typeface="Gabriola" panose="04040605051002020D02" pitchFamily="82" charset="0"/>
              </a:rPr>
            </a:br>
            <a:r>
              <a:rPr lang="ru-RU" sz="6600" b="1" dirty="0" smtClean="0">
                <a:solidFill>
                  <a:srgbClr val="C00000"/>
                </a:solidFill>
                <a:latin typeface="Gabriola" panose="04040605051002020D02" pitchFamily="82" charset="0"/>
              </a:rPr>
              <a:t>во время каникул</a:t>
            </a:r>
            <a:endParaRPr lang="ru-RU" sz="6600" b="1" dirty="0">
              <a:solidFill>
                <a:srgbClr val="C00000"/>
              </a:solidFill>
              <a:latin typeface="Gabriola" panose="04040605051002020D02" pitchFamily="8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Щербакова Е.В.</a:t>
            </a:r>
          </a:p>
          <a:p>
            <a:r>
              <a:rPr lang="ru-RU" sz="2000" dirty="0" smtClean="0"/>
              <a:t>МАОУ СОШ № 2</a:t>
            </a:r>
          </a:p>
          <a:p>
            <a:r>
              <a:rPr lang="ru-RU" sz="2000" dirty="0" smtClean="0"/>
              <a:t>г. Реж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187949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/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>
                <a:solidFill>
                  <a:srgbClr val="C00000"/>
                </a:solidFill>
              </a:rPr>
              <a:t/>
            </a:r>
            <a:br>
              <a:rPr lang="ru-RU" sz="2800" b="1" dirty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ПАМЯТКА </a:t>
            </a:r>
            <a:r>
              <a:rPr lang="ru-RU" sz="2800" b="1" dirty="0">
                <a:solidFill>
                  <a:srgbClr val="C00000"/>
                </a:solidFill>
              </a:rPr>
              <a:t>ДЛЯ ПАССАЖИРА </a:t>
            </a:r>
            <a:r>
              <a:rPr lang="ru-RU" sz="2800" b="1" dirty="0" smtClean="0">
                <a:solidFill>
                  <a:srgbClr val="C00000"/>
                </a:solidFill>
              </a:rPr>
              <a:t/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ОБЩЕСТВЕННОГО </a:t>
            </a:r>
            <a:r>
              <a:rPr lang="ru-RU" sz="2800" b="1" dirty="0">
                <a:solidFill>
                  <a:srgbClr val="C00000"/>
                </a:solidFill>
              </a:rPr>
              <a:t>ТРАНСПОРТА</a:t>
            </a:r>
            <a:r>
              <a:rPr lang="ru-RU" sz="2800" dirty="0">
                <a:solidFill>
                  <a:srgbClr val="C00000"/>
                </a:solidFill>
              </a:rPr>
              <a:t/>
            </a:r>
            <a:br>
              <a:rPr lang="ru-RU" sz="2800" dirty="0">
                <a:solidFill>
                  <a:srgbClr val="C00000"/>
                </a:solidFill>
              </a:rPr>
            </a:b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89654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b="1" dirty="0"/>
              <a:t> </a:t>
            </a:r>
            <a:endParaRPr lang="ru-RU" sz="5000" dirty="0" smtClean="0"/>
          </a:p>
          <a:p>
            <a:pPr marL="0" lvl="0" indent="0">
              <a:buNone/>
            </a:pPr>
            <a:r>
              <a:rPr lang="ru-RU" sz="5000" dirty="0" smtClean="0"/>
              <a:t>Ожидай общественный транспорт только на посадочной площадке, а если ее нет, то на тротуаре или обочине, но в любом случае — подальше от проезжей части дороги.</a:t>
            </a:r>
            <a:r>
              <a:rPr lang="ru-RU" sz="5000" dirty="0"/>
              <a:t> </a:t>
            </a:r>
            <a:r>
              <a:rPr lang="ru-RU" sz="5000" dirty="0" smtClean="0"/>
              <a:t>Не </a:t>
            </a:r>
            <a:r>
              <a:rPr lang="ru-RU" sz="5000" dirty="0"/>
              <a:t>выходи на проезжую часть в целях ожидания </a:t>
            </a:r>
            <a:r>
              <a:rPr lang="ru-RU" sz="5000" dirty="0" smtClean="0"/>
              <a:t>автобуса</a:t>
            </a:r>
          </a:p>
          <a:p>
            <a:pPr marL="0" lvl="0" indent="0">
              <a:buNone/>
            </a:pPr>
            <a:r>
              <a:rPr lang="ru-RU" sz="5000" dirty="0" smtClean="0"/>
              <a:t>Веди себя спокойно во время посадки, не толкайся, подходи к двери.  когда автобус полностью остановится.</a:t>
            </a:r>
          </a:p>
          <a:p>
            <a:pPr marL="0" lvl="0" indent="0">
              <a:buNone/>
            </a:pPr>
            <a:r>
              <a:rPr lang="ru-RU" sz="5000" dirty="0" smtClean="0"/>
              <a:t>Уступай </a:t>
            </a:r>
            <a:r>
              <a:rPr lang="ru-RU" sz="5000" dirty="0"/>
              <a:t>место взрослым пассажирам и пассажирам с детьми.</a:t>
            </a:r>
          </a:p>
          <a:p>
            <a:pPr marL="0" lvl="0" indent="0">
              <a:buNone/>
            </a:pPr>
            <a:r>
              <a:rPr lang="ru-RU" sz="5000" dirty="0" smtClean="0"/>
              <a:t>Во </a:t>
            </a:r>
            <a:r>
              <a:rPr lang="ru-RU" sz="5000" dirty="0"/>
              <a:t>избежание недоразумений не забудь оплатить </a:t>
            </a:r>
            <a:r>
              <a:rPr lang="ru-RU" sz="5000" dirty="0" smtClean="0"/>
              <a:t>проезд.</a:t>
            </a:r>
            <a:endParaRPr lang="ru-RU" sz="5000" dirty="0"/>
          </a:p>
          <a:p>
            <a:pPr marL="0" lvl="0" indent="0">
              <a:buNone/>
            </a:pPr>
            <a:r>
              <a:rPr lang="ru-RU" sz="5000" dirty="0"/>
              <a:t>Выходить из автобуса следует осторожно, не выбегать сразу на проезжую часть. Если необходимо перейти дорогу, </a:t>
            </a:r>
            <a:r>
              <a:rPr lang="ru-RU" sz="5000" dirty="0" smtClean="0"/>
              <a:t>дождись</a:t>
            </a:r>
            <a:r>
              <a:rPr lang="ru-RU" sz="5000" dirty="0"/>
              <a:t>, когда автобус </a:t>
            </a:r>
            <a:r>
              <a:rPr lang="ru-RU" sz="5000" dirty="0" smtClean="0"/>
              <a:t>отъедет,  </a:t>
            </a:r>
            <a:r>
              <a:rPr lang="ru-RU" sz="5000" dirty="0"/>
              <a:t>и переходи только по пешеходному переходу.</a:t>
            </a:r>
          </a:p>
          <a:p>
            <a:pPr marL="0" lvl="0" indent="0">
              <a:buNone/>
            </a:pPr>
            <a:r>
              <a:rPr lang="ru-RU" sz="5000" dirty="0"/>
              <a:t>Если ты являешься пассажиром автомобиля, то во избежание травм пристегнись.</a:t>
            </a:r>
          </a:p>
          <a:p>
            <a:pPr marL="0" lvl="0" indent="0">
              <a:buNone/>
            </a:pPr>
            <a:r>
              <a:rPr lang="ru-RU" sz="5000" dirty="0"/>
              <a:t>Не </a:t>
            </a:r>
            <a:r>
              <a:rPr lang="ru-RU" sz="5000" dirty="0" smtClean="0"/>
              <a:t>садись </a:t>
            </a:r>
            <a:r>
              <a:rPr lang="ru-RU" sz="5000" dirty="0"/>
              <a:t>в автомобиль к незнакомым людям. Если пришлось воспользоваться услугами такси, то сообщи о номере такси родителям, классному руководителю. Садись только на заднее сиденье такси, держи в руках телефон. Не вступай в разговор с таксистом</a:t>
            </a:r>
            <a:r>
              <a:rPr lang="ru-RU" sz="5000" dirty="0" smtClean="0"/>
              <a:t>.</a:t>
            </a:r>
            <a:endParaRPr lang="ru-RU" sz="5000" dirty="0"/>
          </a:p>
        </p:txBody>
      </p:sp>
    </p:spTree>
    <p:extLst>
      <p:ext uri="{BB962C8B-B14F-4D97-AF65-F5344CB8AC3E}">
        <p14:creationId xmlns:p14="http://schemas.microsoft.com/office/powerpoint/2010/main" val="2823668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</a:rPr>
              <a:t/>
            </a:r>
            <a:br>
              <a:rPr lang="ru-RU" sz="3200" b="1" i="1" dirty="0" smtClean="0">
                <a:solidFill>
                  <a:srgbClr val="C00000"/>
                </a:solidFill>
              </a:rPr>
            </a:br>
            <a:r>
              <a:rPr lang="ru-RU" sz="3200" b="1" i="1" dirty="0" smtClean="0">
                <a:solidFill>
                  <a:srgbClr val="C00000"/>
                </a:solidFill>
              </a:rPr>
              <a:t>Как не стать жертвой мошенников</a:t>
            </a:r>
            <a:endParaRPr lang="ru-RU" sz="3200" b="1" i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1. Никогда не принимай предложения совершить сомнительную, по твоему </a:t>
            </a:r>
            <a:r>
              <a:rPr lang="ru-RU" dirty="0" smtClean="0"/>
              <a:t>мнению, </a:t>
            </a:r>
            <a:r>
              <a:rPr lang="ru-RU" dirty="0"/>
              <a:t>сделку, даже если она кажется очень выгодной. </a:t>
            </a:r>
          </a:p>
          <a:p>
            <a:r>
              <a:rPr lang="ru-RU" dirty="0"/>
              <a:t>2. Приобретая дефицитный товар с рук, встречайся с продавцом там, где можно спокойно и без спешки рассмотреть или примерить приобретаемую вещь. </a:t>
            </a:r>
          </a:p>
          <a:p>
            <a:r>
              <a:rPr lang="ru-RU" dirty="0"/>
              <a:t>3. При покупке, прежде чем отдать деньги, еще раз посмотри товар, расплачивайся не выпуская его из рук. </a:t>
            </a:r>
          </a:p>
          <a:p>
            <a:r>
              <a:rPr lang="ru-RU" dirty="0"/>
              <a:t>4. Не доверяй свои вещи посторонним людям. </a:t>
            </a:r>
          </a:p>
          <a:p>
            <a:r>
              <a:rPr lang="ru-RU" dirty="0"/>
              <a:t>5. Не принимай участие в сомнительных розыгрышах призов и лотереях, особенно на улице, в переходах, у метро, на вокзалах, рынках. </a:t>
            </a:r>
          </a:p>
          <a:p>
            <a:r>
              <a:rPr lang="ru-RU" dirty="0"/>
              <a:t>6. Никогда не играй в азартные игры, даже с друзьями. Не вступай в игру, правила которой тебе недостаточно хорошо известны. </a:t>
            </a:r>
          </a:p>
          <a:p>
            <a:r>
              <a:rPr lang="ru-RU" dirty="0"/>
              <a:t>7. Никогда не соглашайся на нарушение норм этики и закона.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56815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</a:rPr>
              <a:t/>
            </a:r>
            <a:br>
              <a:rPr lang="ru-RU" sz="3200" b="1" i="1" dirty="0" smtClean="0">
                <a:solidFill>
                  <a:srgbClr val="C00000"/>
                </a:solidFill>
              </a:rPr>
            </a:br>
            <a:r>
              <a:rPr lang="ru-RU" sz="3200" b="1" i="1" dirty="0" smtClean="0">
                <a:solidFill>
                  <a:srgbClr val="C00000"/>
                </a:solidFill>
              </a:rPr>
              <a:t>Правила безопасности на льду</a:t>
            </a:r>
            <a:endParaRPr lang="ru-RU" sz="3200" b="1" i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1. Необходимо </a:t>
            </a:r>
            <a:r>
              <a:rPr lang="ru-RU" dirty="0"/>
              <a:t>помнить, что безопасным является лед зеленоватого оттенка, толщиной не менее 7 см.; непрочный лед находится около стока вод, вблизи камыша, кустов, под снегом, сугробами, в местах, где бьют ключи, быстрое течение, там, где имеются вмерзшие в лед доски, бревна.</a:t>
            </a:r>
          </a:p>
          <a:p>
            <a:r>
              <a:rPr lang="ru-RU" dirty="0" smtClean="0"/>
              <a:t>2</a:t>
            </a:r>
            <a:r>
              <a:rPr lang="ru-RU" dirty="0"/>
              <a:t>.  </a:t>
            </a:r>
            <a:r>
              <a:rPr lang="ru-RU" dirty="0" smtClean="0"/>
              <a:t>С </a:t>
            </a:r>
            <a:r>
              <a:rPr lang="ru-RU" dirty="0"/>
              <a:t>появлением первого льда запрещается катание на коньках, лыжах и переход. Переход и катание допускаются при толщине льда 10-12 см., массовое катание при толщине льда не менее 25 см.</a:t>
            </a:r>
          </a:p>
          <a:p>
            <a:r>
              <a:rPr lang="ru-RU" dirty="0" smtClean="0"/>
              <a:t>3</a:t>
            </a:r>
            <a:r>
              <a:rPr lang="ru-RU" dirty="0"/>
              <a:t>.  </a:t>
            </a:r>
            <a:r>
              <a:rPr lang="ru-RU" dirty="0" smtClean="0"/>
              <a:t>Рекомендуется </a:t>
            </a:r>
            <a:r>
              <a:rPr lang="ru-RU" dirty="0"/>
              <a:t>перед выходом на лед наметить маршрут, прочность льда проверять ударом </a:t>
            </a:r>
            <a:r>
              <a:rPr lang="ru-RU" dirty="0" smtClean="0"/>
              <a:t>палки (</a:t>
            </a:r>
            <a:r>
              <a:rPr lang="ru-RU" dirty="0"/>
              <a:t>проверять прочность ударом ноги запрещено), при наличии рюкзака размещать его на одном плече.</a:t>
            </a:r>
          </a:p>
          <a:p>
            <a:r>
              <a:rPr lang="ru-RU" dirty="0" smtClean="0"/>
              <a:t>4</a:t>
            </a:r>
            <a:r>
              <a:rPr lang="ru-RU" dirty="0"/>
              <a:t>. </a:t>
            </a:r>
            <a:r>
              <a:rPr lang="ru-RU" dirty="0" smtClean="0"/>
              <a:t>Не </a:t>
            </a:r>
            <a:r>
              <a:rPr lang="ru-RU" dirty="0"/>
              <a:t>рекомендуется выходить на лед в позднее время, в незнакомых </a:t>
            </a:r>
            <a:r>
              <a:rPr lang="ru-RU" dirty="0" smtClean="0"/>
              <a:t>местах.</a:t>
            </a:r>
          </a:p>
          <a:p>
            <a:r>
              <a:rPr lang="ru-RU" dirty="0" smtClean="0"/>
              <a:t>5</a:t>
            </a:r>
            <a:r>
              <a:rPr lang="ru-RU" dirty="0"/>
              <a:t>.     Запрещается появление на льду детей до 14 лет без сопровождения старших.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9631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</a:rPr>
              <a:t/>
            </a:r>
            <a:br>
              <a:rPr lang="ru-RU" sz="3200" b="1" i="1" dirty="0" smtClean="0">
                <a:solidFill>
                  <a:srgbClr val="C00000"/>
                </a:solidFill>
              </a:rPr>
            </a:br>
            <a:r>
              <a:rPr lang="ru-RU" sz="3200" b="1" i="1" dirty="0" smtClean="0">
                <a:solidFill>
                  <a:srgbClr val="C00000"/>
                </a:solidFill>
              </a:rPr>
              <a:t>Поведение в экстренных ситуациях</a:t>
            </a:r>
            <a:endParaRPr lang="ru-RU" sz="3200" b="1" i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1. В </a:t>
            </a:r>
            <a:r>
              <a:rPr lang="ru-RU" dirty="0"/>
              <a:t>случае падения (провала) в прорубь, ледяной разлом, необходимо без паники, широко раскинув руки по кромкам льда удерживаться от погружения в воду с головой; без резких движений (стараясь не обломать кромку) поочередно вытащить ноги и откатиться (отползти) в сторону.</a:t>
            </a:r>
          </a:p>
          <a:p>
            <a:r>
              <a:rPr lang="ru-RU" dirty="0" smtClean="0"/>
              <a:t>2</a:t>
            </a:r>
            <a:r>
              <a:rPr lang="ru-RU" dirty="0"/>
              <a:t>. </a:t>
            </a:r>
            <a:r>
              <a:rPr lang="ru-RU" dirty="0" smtClean="0"/>
              <a:t>При </a:t>
            </a:r>
            <a:r>
              <a:rPr lang="ru-RU" dirty="0"/>
              <a:t>оказании помощи утопающему необходимо помнить об опасности подходить близко к кромке льда, пострадавшему бросается (подается) веревка, связанные ремни (шарфы) и пр. и только затем пострадавший вытаскивается на лед.</a:t>
            </a:r>
          </a:p>
          <a:p>
            <a:r>
              <a:rPr lang="ru-RU" dirty="0" smtClean="0"/>
              <a:t>3</a:t>
            </a:r>
            <a:r>
              <a:rPr lang="ru-RU" dirty="0"/>
              <a:t>. </a:t>
            </a:r>
            <a:r>
              <a:rPr lang="ru-RU" dirty="0" smtClean="0"/>
              <a:t>Учащиеся </a:t>
            </a:r>
            <a:r>
              <a:rPr lang="ru-RU" dirty="0"/>
              <a:t>в случае, если явились свидетелями происшествия, должны немедленно звать на помощь взрослых.</a:t>
            </a:r>
          </a:p>
          <a:p>
            <a:r>
              <a:rPr lang="ru-RU" dirty="0" smtClean="0"/>
              <a:t>4.Во </a:t>
            </a:r>
            <a:r>
              <a:rPr lang="ru-RU" dirty="0"/>
              <a:t>всех случаях извлеченного из воды человека необходимо немедленно доставить в теплое помещение, растереть, переодеть в сухую одежду и напоить горячим чаем.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68954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</a:rPr>
              <a:t/>
            </a:r>
            <a:br>
              <a:rPr lang="ru-RU" sz="3600" b="1" i="1" dirty="0" smtClean="0">
                <a:solidFill>
                  <a:srgbClr val="C00000"/>
                </a:solidFill>
              </a:rPr>
            </a:br>
            <a:r>
              <a:rPr lang="ru-RU" sz="3600" b="1" i="1" dirty="0" smtClean="0">
                <a:solidFill>
                  <a:srgbClr val="C00000"/>
                </a:solidFill>
              </a:rPr>
              <a:t>Интернет-источники</a:t>
            </a:r>
            <a:endParaRPr lang="ru-RU" sz="3600" b="1" i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img1.liveinternet.ru/images/attach/c/11/116/872/11687295121_AA.png</a:t>
            </a:r>
            <a:endParaRPr lang="ru-RU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cdn01.ru/files/users/images/4c/c0/4cc0c0facdfa6207b3e0479a68a18c65.gif</a:t>
            </a:r>
            <a:endParaRPr lang="ru-RU" dirty="0" smtClean="0"/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img-fotki.yandex.ru/get/9110/65387414.22f/0_dc89c_de09943f_orig.png</a:t>
            </a:r>
            <a:endParaRPr lang="ru-RU" dirty="0" smtClean="0"/>
          </a:p>
          <a:p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nsportal.ru/nachalnaya-shkola/osnovy-bezopasnosti-zhiznedeyatelnosti/2014/02/01/instruktazh-pravila-povedeniya-0</a:t>
            </a:r>
            <a:endParaRPr lang="ru-RU" dirty="0" smtClean="0"/>
          </a:p>
          <a:p>
            <a:r>
              <a:rPr lang="en-US" dirty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multiurok.ru/index.php/files/pamiatka-dietiam-na-vriemia-osiennikh-kanikul.html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9572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/>
            </a:r>
            <a:br>
              <a:rPr lang="ru-RU" sz="3600" b="1" dirty="0" smtClean="0">
                <a:solidFill>
                  <a:srgbClr val="C00000"/>
                </a:solidFill>
              </a:rPr>
            </a:br>
            <a:r>
              <a:rPr lang="ru-RU" sz="3600" b="1" dirty="0" smtClean="0">
                <a:solidFill>
                  <a:srgbClr val="C00000"/>
                </a:solidFill>
              </a:rPr>
              <a:t/>
            </a:r>
            <a:br>
              <a:rPr lang="ru-RU" sz="3600" b="1" dirty="0" smtClean="0">
                <a:solidFill>
                  <a:srgbClr val="C00000"/>
                </a:solidFill>
              </a:rPr>
            </a:br>
            <a:r>
              <a:rPr lang="ru-RU" sz="3600" b="1" dirty="0" smtClean="0">
                <a:solidFill>
                  <a:srgbClr val="C00000"/>
                </a:solidFill>
              </a:rPr>
              <a:t>Правила </a:t>
            </a:r>
            <a:r>
              <a:rPr lang="ru-RU" sz="3600" b="1" dirty="0">
                <a:solidFill>
                  <a:srgbClr val="C00000"/>
                </a:solidFill>
              </a:rPr>
              <a:t>дорожного движения</a:t>
            </a:r>
            <a:r>
              <a:rPr lang="ru-RU" sz="3600" dirty="0">
                <a:solidFill>
                  <a:srgbClr val="C00000"/>
                </a:solidFill>
              </a:rPr>
              <a:t/>
            </a:r>
            <a:br>
              <a:rPr lang="ru-RU" sz="3600" dirty="0">
                <a:solidFill>
                  <a:srgbClr val="C00000"/>
                </a:solidFill>
              </a:rPr>
            </a:b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1. Проходи по тротуару только с правой стороны. Если нет тротуара, иди по левому краю дороги, навстречу движению транспорта.</a:t>
            </a:r>
          </a:p>
          <a:p>
            <a:r>
              <a:rPr lang="ru-RU" dirty="0" smtClean="0"/>
              <a:t>2. Дорогу переходи в том месте, где указана пешеходная дорожка или  установлен светофор. Дорогу переходи на зелёный свет.</a:t>
            </a:r>
          </a:p>
          <a:p>
            <a:r>
              <a:rPr lang="ru-RU" dirty="0" smtClean="0"/>
              <a:t>3. Когда переходишь дорогу, смотри сначала налево, потом направо.</a:t>
            </a:r>
          </a:p>
          <a:p>
            <a:r>
              <a:rPr lang="ru-RU" dirty="0" smtClean="0"/>
              <a:t>4. Если нет светофора, переходи дорогу на перекрёстке. Пересекать  улицу надо прямо, а не наискось.</a:t>
            </a:r>
          </a:p>
          <a:p>
            <a:r>
              <a:rPr lang="ru-RU" dirty="0" smtClean="0"/>
              <a:t>5. Не переходи дорогу перед близко идущим транспортом.</a:t>
            </a:r>
          </a:p>
          <a:p>
            <a:r>
              <a:rPr lang="ru-RU" dirty="0" smtClean="0"/>
              <a:t>6. На проезжей части игры строго запрещены.</a:t>
            </a:r>
          </a:p>
          <a:p>
            <a:r>
              <a:rPr lang="ru-RU" dirty="0" smtClean="0"/>
              <a:t>7. Не выезжай на проезжую часть на велосипеде.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2802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</a:rPr>
              <a:t/>
            </a:r>
            <a:br>
              <a:rPr lang="ru-RU" sz="3200" b="1" i="1" dirty="0" smtClean="0">
                <a:solidFill>
                  <a:srgbClr val="C00000"/>
                </a:solidFill>
              </a:rPr>
            </a:br>
            <a:r>
              <a:rPr lang="ru-RU" sz="3200" b="1" i="1" dirty="0" smtClean="0">
                <a:solidFill>
                  <a:srgbClr val="C00000"/>
                </a:solidFill>
              </a:rPr>
              <a:t>Правила поведения </a:t>
            </a:r>
            <a:br>
              <a:rPr lang="ru-RU" sz="3200" b="1" i="1" dirty="0" smtClean="0">
                <a:solidFill>
                  <a:srgbClr val="C00000"/>
                </a:solidFill>
              </a:rPr>
            </a:br>
            <a:r>
              <a:rPr lang="ru-RU" sz="3200" b="1" i="1" dirty="0" smtClean="0">
                <a:solidFill>
                  <a:srgbClr val="C00000"/>
                </a:solidFill>
              </a:rPr>
              <a:t>в общественных местах </a:t>
            </a:r>
            <a:endParaRPr lang="ru-RU" sz="3200" b="1" i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C00000"/>
                </a:solidFill>
              </a:rPr>
              <a:t>Дети и подростки обязаны: </a:t>
            </a:r>
          </a:p>
          <a:p>
            <a:r>
              <a:rPr lang="ru-RU" dirty="0"/>
              <a:t>в общественных местах - на улицах, </a:t>
            </a:r>
            <a:r>
              <a:rPr lang="ru-RU" dirty="0" smtClean="0"/>
              <a:t>во </a:t>
            </a:r>
            <a:r>
              <a:rPr lang="ru-RU" dirty="0"/>
              <a:t>дворах, в парках, театрах, </a:t>
            </a:r>
            <a:r>
              <a:rPr lang="ru-RU" dirty="0" smtClean="0"/>
              <a:t>домах </a:t>
            </a:r>
            <a:r>
              <a:rPr lang="ru-RU" dirty="0"/>
              <a:t>культуры, клубах, на стадионах, катках, спортплощадках, в городском и других видах транспорта строго соблюдать общественный порядок, правила уличного движения и пользования городским и другими видами транспорта; </a:t>
            </a:r>
          </a:p>
          <a:p>
            <a:pPr lvl="0"/>
            <a:r>
              <a:rPr lang="ru-RU" dirty="0"/>
              <a:t>быть вежливыми со старшими, внимательными к лицам преклонного возраста, инвалидам и маленьким детям; </a:t>
            </a:r>
          </a:p>
          <a:p>
            <a:pPr lvl="0"/>
            <a:r>
              <a:rPr lang="ru-RU" dirty="0"/>
              <a:t>бережно относиться к государственному и общественному имуществу; </a:t>
            </a:r>
          </a:p>
          <a:p>
            <a:pPr lvl="0"/>
            <a:r>
              <a:rPr lang="ru-RU" dirty="0"/>
              <a:t>соблюдать чистоту на улицах и в общественных местах; </a:t>
            </a:r>
          </a:p>
          <a:p>
            <a:pPr lvl="0"/>
            <a:r>
              <a:rPr lang="ru-RU" dirty="0"/>
              <a:t>удерживать товарищей от недостойных поступков.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0301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/>
            </a:r>
            <a:br>
              <a:rPr lang="ru-RU" b="1" i="1" dirty="0" smtClean="0">
                <a:solidFill>
                  <a:srgbClr val="C00000"/>
                </a:solidFill>
              </a:rPr>
            </a:br>
            <a:r>
              <a:rPr lang="ru-RU" sz="3600" b="1" i="1" dirty="0" smtClean="0">
                <a:solidFill>
                  <a:srgbClr val="C00000"/>
                </a:solidFill>
              </a:rPr>
              <a:t>Правила </a:t>
            </a:r>
            <a:r>
              <a:rPr lang="ru-RU" sz="3600" b="1" i="1" dirty="0">
                <a:solidFill>
                  <a:srgbClr val="C00000"/>
                </a:solidFill>
              </a:rPr>
              <a:t>поведения </a:t>
            </a:r>
            <a:br>
              <a:rPr lang="ru-RU" sz="3600" b="1" i="1" dirty="0">
                <a:solidFill>
                  <a:srgbClr val="C00000"/>
                </a:solidFill>
              </a:rPr>
            </a:br>
            <a:r>
              <a:rPr lang="ru-RU" sz="3600" b="1" i="1" dirty="0">
                <a:solidFill>
                  <a:srgbClr val="C00000"/>
                </a:solidFill>
              </a:rPr>
              <a:t>в общественных местах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853136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C00000"/>
                </a:solidFill>
              </a:rPr>
              <a:t>Детям и подросткам запрещается: </a:t>
            </a:r>
          </a:p>
          <a:p>
            <a:pPr lvl="0"/>
            <a:r>
              <a:rPr lang="ru-RU" sz="3600" dirty="0" smtClean="0"/>
              <a:t>играть </a:t>
            </a:r>
            <a:r>
              <a:rPr lang="ru-RU" sz="3600" dirty="0"/>
              <a:t>в карты и другие азартные игры, распивать спиртные напитки, торговать на улицах, бульварах, в скверах  и в других общественных местах; </a:t>
            </a:r>
          </a:p>
          <a:p>
            <a:pPr lvl="0"/>
            <a:r>
              <a:rPr lang="ru-RU" sz="3600" dirty="0" smtClean="0"/>
              <a:t>загрязнять </a:t>
            </a:r>
            <a:r>
              <a:rPr lang="ru-RU" sz="3600" dirty="0"/>
              <a:t>улицы, дворы, подъезды и другие общественные места; </a:t>
            </a:r>
          </a:p>
          <a:p>
            <a:pPr lvl="0"/>
            <a:r>
              <a:rPr lang="ru-RU" sz="3600" dirty="0"/>
              <a:t>ломать зеленые насаждения, портить газоны и клумбы, стены домов и подъездов, а также другое государственное и общественное имущество, собираться группами в подъездах, на крышах домов и в подвалах; </a:t>
            </a:r>
          </a:p>
          <a:p>
            <a:pPr lvl="0"/>
            <a:r>
              <a:rPr lang="ru-RU" sz="3600" dirty="0"/>
              <a:t>играть, кататься на коньках, лыжах, санках, самокатах на проезжей части дороги; </a:t>
            </a:r>
          </a:p>
          <a:p>
            <a:pPr lvl="0"/>
            <a:r>
              <a:rPr lang="ru-RU" sz="3600" dirty="0"/>
              <a:t>ездить на подножках и буферах троллейбусов, автобусов, автомашин, железнодорожных вагонов; </a:t>
            </a:r>
          </a:p>
          <a:p>
            <a:pPr lvl="0"/>
            <a:r>
              <a:rPr lang="ru-RU" sz="3600" dirty="0"/>
              <a:t>лицам моложе 14 лет управлять велосипедом при движении по дорогам, а моложе 16 лет - велосипедом с подвесным мотором, мопедом или мотоциклом; </a:t>
            </a:r>
          </a:p>
          <a:p>
            <a:pPr lvl="0"/>
            <a:r>
              <a:rPr lang="ru-RU" sz="3600" dirty="0"/>
              <a:t>купаться в реках, озерах, прудах в неустановленных для купания местах; </a:t>
            </a:r>
          </a:p>
          <a:p>
            <a:pPr lvl="0"/>
            <a:r>
              <a:rPr lang="ru-RU" sz="3600" dirty="0"/>
              <a:t>накладывать на железнодорожные рельсы посторонние предметы.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9540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</a:rPr>
              <a:t/>
            </a:r>
            <a:br>
              <a:rPr lang="ru-RU" sz="3200" b="1" i="1" dirty="0" smtClean="0">
                <a:solidFill>
                  <a:srgbClr val="C00000"/>
                </a:solidFill>
              </a:rPr>
            </a:br>
            <a:r>
              <a:rPr lang="ru-RU" sz="3200" b="1" i="1" dirty="0" smtClean="0">
                <a:solidFill>
                  <a:srgbClr val="C00000"/>
                </a:solidFill>
              </a:rPr>
              <a:t>Поведение в толпе</a:t>
            </a:r>
            <a:endParaRPr lang="ru-RU" sz="3200" b="1" i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4857403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1. Если ты попал в толпу, выбери план поведения, оцени ситуацию. </a:t>
            </a:r>
          </a:p>
          <a:p>
            <a:r>
              <a:rPr lang="ru-RU" dirty="0"/>
              <a:t>2. Если толпа увлекла тебя, застегнись на все пуговицы, спрячь </a:t>
            </a:r>
            <a:r>
              <a:rPr lang="ru-RU" dirty="0" smtClean="0"/>
              <a:t>лишние </a:t>
            </a:r>
            <a:r>
              <a:rPr lang="ru-RU" dirty="0"/>
              <a:t>предметы и брось сумку, зонтик и т. п., не цепляйся руками ни за какие предметы. </a:t>
            </a:r>
          </a:p>
          <a:p>
            <a:r>
              <a:rPr lang="ru-RU" dirty="0"/>
              <a:t>3. Старайся не упасть. Держи руки сцепленными на уровне груди с расставленными локтями, создавая пространства перед собой, отклони корпус назад, сдерживая </a:t>
            </a:r>
            <a:r>
              <a:rPr lang="ru-RU" dirty="0" smtClean="0"/>
              <a:t>напор идущих </a:t>
            </a:r>
            <a:r>
              <a:rPr lang="ru-RU" dirty="0"/>
              <a:t>вслед за тобой. </a:t>
            </a:r>
          </a:p>
          <a:p>
            <a:r>
              <a:rPr lang="ru-RU" dirty="0"/>
              <a:t>4. Если ты упал </a:t>
            </a:r>
            <a:r>
              <a:rPr lang="ru-RU" dirty="0" smtClean="0"/>
              <a:t>, поднимайся </a:t>
            </a:r>
            <a:r>
              <a:rPr lang="ru-RU" dirty="0"/>
              <a:t>любой ценой (подожми ноги под себя и рывком вставай по ходу движения). </a:t>
            </a:r>
          </a:p>
          <a:p>
            <a:r>
              <a:rPr lang="ru-RU" dirty="0"/>
              <a:t>5. Если встать нельзя, прижми колени к груди и закрой голову руками. </a:t>
            </a:r>
          </a:p>
          <a:p>
            <a:r>
              <a:rPr lang="ru-RU" dirty="0"/>
              <a:t>6. Избегай в толпе центра и ее краев, заграждений по ходу движения, особенно стеклянных витрин. </a:t>
            </a:r>
          </a:p>
          <a:p>
            <a:r>
              <a:rPr lang="ru-RU" b="1" dirty="0"/>
              <a:t>Запомни! Главная опасность толпы – паника. </a:t>
            </a:r>
            <a:endParaRPr lang="ru-RU" dirty="0"/>
          </a:p>
          <a:p>
            <a:r>
              <a:rPr lang="ru-RU" dirty="0"/>
              <a:t>При панике люди движутся хаотически, скапливаются в узких проходах, создают заторы и пробки. Образуется давка, в которой травмируются и гибнут люди.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1584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C00000"/>
                </a:solidFill>
              </a:rPr>
              <a:t/>
            </a:r>
            <a:br>
              <a:rPr lang="ru-RU" sz="3100" b="1" dirty="0" smtClean="0">
                <a:solidFill>
                  <a:srgbClr val="C00000"/>
                </a:solidFill>
              </a:rPr>
            </a:br>
            <a:r>
              <a:rPr lang="ru-RU" sz="3100" b="1" dirty="0">
                <a:solidFill>
                  <a:srgbClr val="C00000"/>
                </a:solidFill>
              </a:rPr>
              <a:t/>
            </a:r>
            <a:br>
              <a:rPr lang="ru-RU" sz="3100" b="1" dirty="0">
                <a:solidFill>
                  <a:srgbClr val="C00000"/>
                </a:solidFill>
              </a:rPr>
            </a:br>
            <a:r>
              <a:rPr lang="ru-RU" sz="3100" b="1" dirty="0" smtClean="0">
                <a:solidFill>
                  <a:srgbClr val="C00000"/>
                </a:solidFill>
              </a:rPr>
              <a:t>Поведение </a:t>
            </a:r>
            <a:br>
              <a:rPr lang="ru-RU" sz="3100" b="1" dirty="0" smtClean="0">
                <a:solidFill>
                  <a:srgbClr val="C00000"/>
                </a:solidFill>
              </a:rPr>
            </a:br>
            <a:r>
              <a:rPr lang="ru-RU" sz="3100" b="1" dirty="0" smtClean="0">
                <a:solidFill>
                  <a:srgbClr val="C00000"/>
                </a:solidFill>
              </a:rPr>
              <a:t>при обнаружении неизвестных </a:t>
            </a:r>
            <a:r>
              <a:rPr lang="ru-RU" sz="3100" b="1" dirty="0">
                <a:solidFill>
                  <a:srgbClr val="C00000"/>
                </a:solidFill>
              </a:rPr>
              <a:t>пакетов 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sz="4200" dirty="0" smtClean="0"/>
              <a:t>1. </a:t>
            </a:r>
            <a:r>
              <a:rPr lang="ru-RU" sz="4200" dirty="0"/>
              <a:t>Заметив оставленный в транспорте, подъезде дома и т. п. пакет (сумку, коробку и т. п.), ни в коем случае не трогайте его: возможно, в нем находится взрывное устройство.</a:t>
            </a:r>
          </a:p>
          <a:p>
            <a:pPr marL="0" indent="0">
              <a:buNone/>
            </a:pPr>
            <a:r>
              <a:rPr lang="ru-RU" sz="4200" dirty="0"/>
              <a:t>2. Сообщите о своей находке дежурному сотруднику </a:t>
            </a:r>
            <a:r>
              <a:rPr lang="ru-RU" sz="4200" dirty="0" smtClean="0"/>
              <a:t>полиции</a:t>
            </a:r>
            <a:r>
              <a:rPr lang="ru-RU" sz="4200" dirty="0"/>
              <a:t>.</a:t>
            </a:r>
          </a:p>
          <a:p>
            <a:pPr marL="0" indent="0">
              <a:buNone/>
            </a:pPr>
            <a:r>
              <a:rPr lang="ru-RU" sz="4200" dirty="0"/>
              <a:t>3. Если вы заметили пакет, </a:t>
            </a:r>
            <a:r>
              <a:rPr lang="ru-RU" sz="4200" dirty="0" smtClean="0"/>
              <a:t>коробку </a:t>
            </a:r>
            <a:r>
              <a:rPr lang="ru-RU" sz="4200" dirty="0"/>
              <a:t>в городском транспорте, сообщите об этом водителю.</a:t>
            </a:r>
          </a:p>
          <a:p>
            <a:pPr marL="0" indent="0">
              <a:buNone/>
            </a:pPr>
            <a:r>
              <a:rPr lang="ru-RU" sz="4200" dirty="0"/>
              <a:t>4. Если вы все-таки оказались невольным свидетелем террористического акта, не теряйте самообладания. Постарайтесь запомнить людей, убегавших с места события, возможно, это и есть преступники.</a:t>
            </a:r>
          </a:p>
          <a:p>
            <a:pPr marL="0" indent="0">
              <a:buNone/>
            </a:pPr>
            <a:r>
              <a:rPr lang="ru-RU" sz="4200" dirty="0"/>
              <a:t>5. Постарайтесь оказать посильную помощь пострадавшим от взрыва или от выстрелов до прибытия машин скорой помощи. Передайте свои сведения сотрудникам спецслужб, прибывшим на место происшествия.</a:t>
            </a:r>
          </a:p>
          <a:p>
            <a:pPr marL="0" indent="0">
              <a:buNone/>
            </a:pPr>
            <a:r>
              <a:rPr lang="ru-RU" sz="4200" dirty="0"/>
              <a:t>6. Не играйте со взрывпакетом, если каким-то образом он оказался у вас: можно получить тяжелые ожоги.</a:t>
            </a:r>
          </a:p>
          <a:p>
            <a:pPr marL="0" indent="0">
              <a:buNone/>
            </a:pPr>
            <a:r>
              <a:rPr lang="ru-RU" sz="4200" dirty="0"/>
              <a:t>7. Не бросайте в костер патроны - они могут выстрелить и ранить вас.</a:t>
            </a:r>
          </a:p>
          <a:p>
            <a:pPr marL="0" indent="0">
              <a:buNone/>
            </a:pPr>
            <a:r>
              <a:rPr lang="ru-RU" sz="4200" dirty="0"/>
              <a:t>8. </a:t>
            </a:r>
            <a:r>
              <a:rPr lang="ru-RU" sz="4200" dirty="0" smtClean="0"/>
              <a:t>Обнаружив </a:t>
            </a:r>
            <a:r>
              <a:rPr lang="ru-RU" sz="4200" dirty="0"/>
              <a:t>подозрительный предмет, похожий на снаряд, мину, гранату, не приближайтесь к нему и не бросайте камни: снаряд может взорваться. Место расположения подозрительного предмета оградите и сообщите о находке в </a:t>
            </a:r>
            <a:r>
              <a:rPr lang="ru-RU" sz="4200" dirty="0" smtClean="0"/>
              <a:t>полицию </a:t>
            </a:r>
            <a:r>
              <a:rPr lang="ru-RU" sz="4200" dirty="0"/>
              <a:t>по телефону 112</a:t>
            </a:r>
            <a:r>
              <a:rPr lang="ru-RU" sz="4200" i="1" dirty="0"/>
              <a:t>.</a:t>
            </a:r>
            <a:endParaRPr lang="ru-RU" sz="4200" dirty="0"/>
          </a:p>
          <a:p>
            <a:pPr marL="0" indent="0">
              <a:buNone/>
            </a:pPr>
            <a:r>
              <a:rPr lang="ru-RU" sz="4200" dirty="0" smtClean="0"/>
              <a:t>9. Сообщите </a:t>
            </a:r>
            <a:r>
              <a:rPr lang="ru-RU" sz="4200" dirty="0"/>
              <a:t>о находке ближайшим людям и дождитесь прибытия </a:t>
            </a:r>
            <a:r>
              <a:rPr lang="ru-RU" sz="4200" dirty="0" smtClean="0"/>
              <a:t>полиции</a:t>
            </a:r>
            <a:r>
              <a:rPr lang="ru-RU" sz="42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4626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</a:rPr>
              <a:t/>
            </a:r>
            <a:br>
              <a:rPr lang="ru-RU" sz="3200" b="1" i="1" dirty="0" smtClean="0">
                <a:solidFill>
                  <a:srgbClr val="C00000"/>
                </a:solidFill>
              </a:rPr>
            </a:br>
            <a:r>
              <a:rPr lang="ru-RU" sz="3200" b="1" i="1" dirty="0" smtClean="0">
                <a:solidFill>
                  <a:srgbClr val="C00000"/>
                </a:solidFill>
              </a:rPr>
              <a:t>Пожарная безопасность</a:t>
            </a:r>
            <a:endParaRPr lang="ru-RU" sz="3200" b="1" i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363272" cy="489654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1</a:t>
            </a:r>
            <a:r>
              <a:rPr lang="ru-RU" dirty="0"/>
              <a:t>. Следите, чтобы со спичками не играли маленькие дети, убирайте их в </a:t>
            </a:r>
            <a:r>
              <a:rPr lang="ru-RU" dirty="0" smtClean="0"/>
              <a:t>не доступные </a:t>
            </a:r>
            <a:r>
              <a:rPr lang="ru-RU" dirty="0"/>
              <a:t>для малышей места.</a:t>
            </a:r>
          </a:p>
          <a:p>
            <a:r>
              <a:rPr lang="ru-RU" dirty="0"/>
              <a:t>2. Не нагревайте незнакомые предметы, упаковки из-под порошков и красок, особенно аэрозольные упаковки.</a:t>
            </a:r>
          </a:p>
          <a:p>
            <a:r>
              <a:rPr lang="ru-RU" dirty="0"/>
              <a:t>3. Не оставляйте электронагревательные приборы без присмотра. </a:t>
            </a:r>
            <a:r>
              <a:rPr lang="ru-RU" dirty="0" smtClean="0"/>
              <a:t>Уходя </a:t>
            </a:r>
            <a:r>
              <a:rPr lang="ru-RU" dirty="0"/>
              <a:t>из дома, выключайте электроприборы из сети.</a:t>
            </a:r>
          </a:p>
          <a:p>
            <a:r>
              <a:rPr lang="ru-RU" dirty="0"/>
              <a:t>4. Помните, что опасна не только бочка с бензином, но и пустая бочка из-под него или другой легковоспламеняющейся жидкости, и зажженная спичка может привести к тяжелым ожогам и травмам.</a:t>
            </a:r>
          </a:p>
          <a:p>
            <a:r>
              <a:rPr lang="ru-RU" dirty="0"/>
              <a:t>5. Не разжигайте печь или костер с помощью легковоспламеняющихся жидкостей (бензин, солярка).</a:t>
            </a:r>
          </a:p>
          <a:p>
            <a:r>
              <a:rPr lang="ru-RU" dirty="0"/>
              <a:t>6. Не оставляйте </a:t>
            </a:r>
            <a:r>
              <a:rPr lang="ru-RU" dirty="0" err="1"/>
              <a:t>незатушенных</a:t>
            </a:r>
            <a:r>
              <a:rPr lang="ru-RU" dirty="0"/>
              <a:t> костров.</a:t>
            </a:r>
          </a:p>
          <a:p>
            <a:r>
              <a:rPr lang="ru-RU" dirty="0"/>
              <a:t>7. </a:t>
            </a:r>
            <a:r>
              <a:rPr lang="ru-RU" dirty="0" smtClean="0"/>
              <a:t>При </a:t>
            </a:r>
            <a:r>
              <a:rPr lang="ru-RU" dirty="0"/>
              <a:t>обнаружении пожара сообщите взрослым и вызовите пожарных по телефону </a:t>
            </a:r>
            <a:r>
              <a:rPr lang="ru-RU" i="1" u="sng" dirty="0"/>
              <a:t>01</a:t>
            </a:r>
            <a:r>
              <a:rPr lang="ru-RU" i="1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6046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/>
            </a:r>
            <a:br>
              <a:rPr lang="ru-RU" sz="3200" b="1" dirty="0" smtClean="0">
                <a:solidFill>
                  <a:srgbClr val="C00000"/>
                </a:solidFill>
              </a:rPr>
            </a:br>
            <a:r>
              <a:rPr lang="ru-RU" sz="3200" b="1" dirty="0" smtClean="0">
                <a:solidFill>
                  <a:srgbClr val="C00000"/>
                </a:solidFill>
              </a:rPr>
              <a:t>Поведение </a:t>
            </a:r>
            <a:br>
              <a:rPr lang="ru-RU" sz="32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В </a:t>
            </a:r>
            <a:r>
              <a:rPr lang="ru-RU" sz="2800" b="1" dirty="0">
                <a:solidFill>
                  <a:srgbClr val="C00000"/>
                </a:solidFill>
              </a:rPr>
              <a:t>КРИМИНОГЕННЫХ СИТУАЦИЯХ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C00000"/>
                </a:solidFill>
              </a:rPr>
              <a:t>ПРИ ОБЩЕНИИ С НЕЗНАКОМЫМ ЧЕЛОВЕКОМ</a:t>
            </a:r>
          </a:p>
          <a:p>
            <a:pPr lvl="0"/>
            <a:r>
              <a:rPr lang="ru-RU" dirty="0"/>
              <a:t>Никогда не вступай в разговор с незнакомым человеком на улице</a:t>
            </a:r>
          </a:p>
          <a:p>
            <a:pPr lvl="0"/>
            <a:r>
              <a:rPr lang="ru-RU" dirty="0"/>
              <a:t>Не соглашайся никуда идти с незнакомым человеком, не садись в машину, как бы он тебя не уговаривал и что бы ни предлагал.</a:t>
            </a:r>
          </a:p>
          <a:p>
            <a:pPr lvl="0"/>
            <a:r>
              <a:rPr lang="ru-RU" dirty="0"/>
              <a:t>Никогда не верь незнакомцу, если он обещает что-то купить или подарить тебе. Ответь что тебе ничего не нужно.</a:t>
            </a:r>
          </a:p>
          <a:p>
            <a:pPr lvl="0"/>
            <a:r>
              <a:rPr lang="ru-RU" dirty="0"/>
              <a:t>Если незнакомый человек настойчив, взял тебя за руку или пытается увести, вырывайся и убегай, громко кричи, зови на помощь, брыкайся, царапайся, кусайся.</a:t>
            </a:r>
          </a:p>
          <a:p>
            <a:pPr lvl="0"/>
            <a:r>
              <a:rPr lang="ru-RU" dirty="0"/>
              <a:t>О любом таком происшествии с тобой обязательно расскажи родителям, учителю и знакомым взрослым.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3523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/>
            </a:r>
            <a:br>
              <a:rPr lang="ru-RU" sz="3200" b="1" dirty="0" smtClean="0">
                <a:solidFill>
                  <a:srgbClr val="C00000"/>
                </a:solidFill>
              </a:rPr>
            </a:br>
            <a:r>
              <a:rPr lang="ru-RU" sz="3200" b="1" dirty="0" smtClean="0">
                <a:solidFill>
                  <a:srgbClr val="C00000"/>
                </a:solidFill>
              </a:rPr>
              <a:t>Поведение </a:t>
            </a:r>
            <a:r>
              <a:rPr lang="ru-RU" sz="2800" b="1" dirty="0">
                <a:solidFill>
                  <a:srgbClr val="C00000"/>
                </a:solidFill>
              </a:rPr>
              <a:t/>
            </a:r>
            <a:br>
              <a:rPr lang="ru-RU" sz="2800" b="1" dirty="0">
                <a:solidFill>
                  <a:srgbClr val="C00000"/>
                </a:solidFill>
              </a:rPr>
            </a:br>
            <a:r>
              <a:rPr lang="ru-RU" sz="2800" b="1" dirty="0">
                <a:solidFill>
                  <a:srgbClr val="C00000"/>
                </a:solidFill>
              </a:rPr>
              <a:t>В КРИМИНОГЕННЫХ СИТУАЦИЯХ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C00000"/>
                </a:solidFill>
              </a:rPr>
              <a:t>НЕЗНАКОМЫЙ ЧЕЛОВЕК В ПОДЪЕЗДЕ </a:t>
            </a:r>
            <a:r>
              <a:rPr lang="ru-RU" b="1" dirty="0" smtClean="0">
                <a:solidFill>
                  <a:srgbClr val="C00000"/>
                </a:solidFill>
              </a:rPr>
              <a:t>ДОМА</a:t>
            </a:r>
            <a:endParaRPr lang="ru-RU" dirty="0" smtClean="0"/>
          </a:p>
          <a:p>
            <a:pPr lvl="0"/>
            <a:r>
              <a:rPr lang="ru-RU" dirty="0" smtClean="0"/>
              <a:t>Ни </a:t>
            </a:r>
            <a:r>
              <a:rPr lang="ru-RU" dirty="0"/>
              <a:t>в коем случае не открывай </a:t>
            </a:r>
            <a:r>
              <a:rPr lang="ru-RU" dirty="0" smtClean="0"/>
              <a:t>дверь квартиры.</a:t>
            </a:r>
            <a:endParaRPr lang="ru-RU" dirty="0"/>
          </a:p>
          <a:p>
            <a:pPr lvl="0"/>
            <a:r>
              <a:rPr lang="ru-RU" dirty="0"/>
              <a:t>Позвони соседям и сообщи им об этом.</a:t>
            </a:r>
          </a:p>
          <a:p>
            <a:pPr lvl="0"/>
            <a:r>
              <a:rPr lang="ru-RU" dirty="0"/>
              <a:t>Не вступай в разговоры с незнакомцем. Помни, что под видом почтальона, слесаря, работника </a:t>
            </a:r>
            <a:r>
              <a:rPr lang="ru-RU" dirty="0" smtClean="0"/>
              <a:t>УК злоумышленники </a:t>
            </a:r>
            <a:r>
              <a:rPr lang="ru-RU" dirty="0"/>
              <a:t>пытаются проникнуть в квартиру.</a:t>
            </a:r>
          </a:p>
          <a:p>
            <a:pPr lvl="0"/>
            <a:r>
              <a:rPr lang="ru-RU" dirty="0"/>
              <a:t>Если незнакомец пытается открыть дверь, срочно звони в милицию, назови причину звонка и точный адрес, затем с балкона или из окна зови на помощь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Не </a:t>
            </a:r>
            <a:r>
              <a:rPr lang="ru-RU" dirty="0"/>
              <a:t>заходи в подъезд, если за тобой идет незнакомый человек.</a:t>
            </a:r>
          </a:p>
          <a:p>
            <a:pPr lvl="0"/>
            <a:r>
              <a:rPr lang="ru-RU" dirty="0"/>
              <a:t>Не подходи к квартире и не открывай ее, если кто-то незнакомый находится в подъезде</a:t>
            </a:r>
          </a:p>
          <a:p>
            <a:pPr lvl="0"/>
            <a:r>
              <a:rPr lang="ru-RU" dirty="0"/>
              <a:t>При угрозе нападения, подними шум, привлекай внимание соседей (свисти, разбей стекло, звони и стучи в двери).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42901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1374</Words>
  <Application>Microsoft Office PowerPoint</Application>
  <PresentationFormat>Экран (4:3)</PresentationFormat>
  <Paragraphs>106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Правила поведения  во время каникул</vt:lpstr>
      <vt:lpstr>  Правила дорожного движения </vt:lpstr>
      <vt:lpstr> Правила поведения  в общественных местах </vt:lpstr>
      <vt:lpstr> Правила поведения  в общественных местах</vt:lpstr>
      <vt:lpstr> Поведение в толпе</vt:lpstr>
      <vt:lpstr>  Поведение  при обнаружении неизвестных пакетов   </vt:lpstr>
      <vt:lpstr> Пожарная безопасность</vt:lpstr>
      <vt:lpstr> Поведение  В КРИМИНОГЕННЫХ СИТУАЦИЯХ</vt:lpstr>
      <vt:lpstr> Поведение  В КРИМИНОГЕННЫХ СИТУАЦИЯХ</vt:lpstr>
      <vt:lpstr>  ПАМЯТКА ДЛЯ ПАССАЖИРА  ОБЩЕСТВЕННОГО ТРАНСПОРТА </vt:lpstr>
      <vt:lpstr> Как не стать жертвой мошенников</vt:lpstr>
      <vt:lpstr> Правила безопасности на льду</vt:lpstr>
      <vt:lpstr> Поведение в экстренных ситуациях</vt:lpstr>
      <vt:lpstr> Интернет-источники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Samsung</dc:creator>
  <cp:lastModifiedBy>Samsung</cp:lastModifiedBy>
  <cp:revision>11</cp:revision>
  <dcterms:created xsi:type="dcterms:W3CDTF">2017-10-29T05:41:00Z</dcterms:created>
  <dcterms:modified xsi:type="dcterms:W3CDTF">2017-10-29T09:47:17Z</dcterms:modified>
</cp:coreProperties>
</file>