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22"/>
  </p:notesMasterIdLst>
  <p:sldIdLst>
    <p:sldId id="281" r:id="rId2"/>
    <p:sldId id="277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80" r:id="rId12"/>
    <p:sldId id="276" r:id="rId13"/>
    <p:sldId id="259" r:id="rId14"/>
    <p:sldId id="273" r:id="rId15"/>
    <p:sldId id="274" r:id="rId16"/>
    <p:sldId id="260" r:id="rId17"/>
    <p:sldId id="278" r:id="rId18"/>
    <p:sldId id="262" r:id="rId19"/>
    <p:sldId id="269" r:id="rId20"/>
    <p:sldId id="270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A0804"/>
    <a:srgbClr val="8C8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5" autoAdjust="0"/>
    <p:restoredTop sz="94660"/>
  </p:normalViewPr>
  <p:slideViewPr>
    <p:cSldViewPr>
      <p:cViewPr varScale="1">
        <p:scale>
          <a:sx n="49" d="100"/>
          <a:sy n="49" d="100"/>
        </p:scale>
        <p:origin x="11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9980E8-9C5A-4279-BE2B-3C8F11597899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518AB-59DB-4928-AB1A-51D86507C1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4FCB-65A8-4FC5-9C90-EECD9B7D1532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426B-69F4-4252-95B1-7B080A06E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9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63FA-3EF9-4761-9E40-8F15ADD22C6D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FA3C-7050-447C-B0CD-439BCBA968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5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8658-C4C5-410D-84AB-BFE7800F9A00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6B53B-ADEB-42C3-A948-C704D832BF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90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39BF-95C9-4A99-9F8C-5FAE0B69E689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2D427-B1BF-4501-94F2-F4B48B691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04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E123-1E50-4CB9-8470-FB3EA2ED1CA3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F28C-5412-4DA3-AB1B-2F89E8B27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90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D7CC-A8CA-4563-AEE6-8F1AB83A5E3B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EB644-8A98-4306-95A4-EE6D1A8515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93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04B6-05BE-479C-965C-AF699499B4DC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A7DD1-D46E-4D9D-93AF-A4680237E4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12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005D-2138-48BF-85D0-7C7FF4D9D277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72730-C990-498B-9A7C-73B022375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0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D43E-C789-47E8-BFAD-0D686538AFF6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B0DC5-70BA-4B02-BF3B-34BF2580BB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36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4BAC-8104-45ED-AC4E-DC36199DF678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2F6E0-567D-4DA6-9114-B76D863741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81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1663-1419-4A6B-99C3-D1AE598B7B2C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672B-BA5E-4BFE-9FCB-BA8559177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8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3A76D3-533E-42E7-8492-2B23B1CA4890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7066C5-E607-4974-9F8B-031041126C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4175993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FF0000"/>
                </a:solidFill>
              </a:rPr>
              <a:t>Техника безопасности</a:t>
            </a:r>
            <a:br>
              <a:rPr lang="ru-RU" altLang="ru-RU" sz="6000" b="1" dirty="0" smtClean="0">
                <a:solidFill>
                  <a:srgbClr val="FF0000"/>
                </a:solidFill>
              </a:rPr>
            </a:br>
            <a:r>
              <a:rPr lang="ru-RU" altLang="ru-RU" sz="6000" b="1" dirty="0" smtClean="0">
                <a:solidFill>
                  <a:srgbClr val="FF0000"/>
                </a:solidFill>
              </a:rPr>
              <a:t> и правила поведения </a:t>
            </a:r>
            <a:br>
              <a:rPr lang="ru-RU" altLang="ru-RU" sz="6000" b="1" dirty="0" smtClean="0">
                <a:solidFill>
                  <a:srgbClr val="FF0000"/>
                </a:solidFill>
              </a:rPr>
            </a:br>
            <a:r>
              <a:rPr lang="ru-RU" altLang="ru-RU" sz="6000" b="1" dirty="0" smtClean="0">
                <a:solidFill>
                  <a:srgbClr val="FF0000"/>
                </a:solidFill>
              </a:rPr>
              <a:t>во время осенних каникул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8743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личной безопасности на улице</a:t>
            </a: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611188" y="1033463"/>
            <a:ext cx="81740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1. Если на улице кто-то идёт и бежит за тобой, а до дома далеко, беги в ближайшее людное место: к магазину, автобусной остановке.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2. Если незнакомые взрослые пытаются увести тебя силой, сопротивляйся, кричи, зови на помощь: "Помогите! Меня уводит незнакомый человек!" </a:t>
            </a:r>
            <a:br>
              <a:rPr lang="ru-RU" altLang="ru-RU" sz="2000">
                <a:latin typeface="Arial" panose="020B0604020202020204" pitchFamily="34" charset="0"/>
              </a:rPr>
            </a:br>
            <a:endParaRPr lang="ru-RU" altLang="ru-RU" sz="2000">
              <a:latin typeface="Arial" panose="020B0604020202020204" pitchFamily="34" charset="0"/>
            </a:endParaRPr>
          </a:p>
        </p:txBody>
      </p:sp>
      <p:pic>
        <p:nvPicPr>
          <p:cNvPr id="11268" name="Picture 9" descr="{EDDFE3E9-B47A-448B-B6A5-4FE76C04ED3B}"/>
          <p:cNvPicPr>
            <a:picLocks noChangeAspect="1" noChangeArrowheads="1"/>
          </p:cNvPicPr>
          <p:nvPr/>
        </p:nvPicPr>
        <p:blipFill>
          <a:blip r:embed="rId2">
            <a:lum bright="-1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23050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{E2F06FB0-2337-4C67-8D01-94BA973CFC4C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2214562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{2F0AB1B0-3832-4387-B119-F43CCEF34B71}"/>
          <p:cNvPicPr>
            <a:picLocks noChangeAspect="1" noChangeArrowheads="1"/>
          </p:cNvPicPr>
          <p:nvPr/>
        </p:nvPicPr>
        <p:blipFill>
          <a:blip r:embed="rId4">
            <a:lum bright="-1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301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95288" y="692150"/>
            <a:ext cx="82454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3. Не соглашай ни на какие предложения незнакомых взрослых.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4. Никуда не ходи с незнакомыми взрослыми и не садись с ними в машину.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5. Никогда не хвастайся тем, что у твоих родных много денег.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6. Не приглашай домой незнакомых ребят, если дома нет никого из взрослых.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7. Не играй вблизи зданий, с крыш которых свисает снег и лёд.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8. Запрещается находиться на улице без сопровождения взрослых после 22.00 часов в зимнее время и 23.00 в летнее.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</p:txBody>
      </p:sp>
      <p:pic>
        <p:nvPicPr>
          <p:cNvPr id="12291" name="Picture 2" descr="C:\Documents and Settings\олечка\Рабочий стол\0007-008-Mery-predostorozhnosti-dlja-devushek-Ne-provotsirovat-muzhchinu-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4559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Documents and Settings\олечка\Рабочий стол\0006-006-Bezopasnoe-povedenie-na-ulitse-Pravilnaja-otsenka-obstanovki-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73463"/>
            <a:ext cx="2722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10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43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личной безопасности на улице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олечка\Рабочий стол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07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804025" y="616585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 action="ppaction://hlinksldjump"/>
              </a:rPr>
              <a:t>Содержание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316" name="WordArt 10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8743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личной безопасности на улице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дорожного движения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95288" y="1330325"/>
            <a:ext cx="8524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1. Проходи по тротуару только с правой стороны. Если нет тротуара, иди по левому краю дороги, навстречу движению транспорта.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2. Когда переходишь дорогу, смотри сначала налево, потом на право.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3. Если нет светофора, переходи дорогу на перекрёстке.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4. Не переходи дорогу перед близко идущим транспортом.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5. На проезжей части игры строго запрещены.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6. Не выезжай на проезжую часть на велосипеде.</a:t>
            </a:r>
          </a:p>
        </p:txBody>
      </p:sp>
      <p:pic>
        <p:nvPicPr>
          <p:cNvPr id="14340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1052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96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1751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олечка\Рабочий стол\skazki-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417671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1042988" y="1196975"/>
            <a:ext cx="70564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Вот обычный переход. По нему идёт народ.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Здесь специальная разметка, "Зеброю" зовётся метко!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Белые полоски тут через улицу ведут!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Знак "Пешеходный переход", где на "зебре" пешеход,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Ты на улице найди и под ним переходи!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дорожного движения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олечка\Рабочий стол\skazki-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40322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476375" y="1268413"/>
            <a:ext cx="6335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Чтобы возле перекрёстка ты дорогу перешёл,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Все цвета у светофора нужно помнить хорошо!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Загорелся красный свет - пешеходам хода нет!</a:t>
            </a: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Жёлтый - значит подожди, а зелёный свет - иди!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164388" y="6308725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 action="ppaction://hlinksldjump"/>
              </a:rPr>
              <a:t>Содержание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389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дорожного движения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400050" y="260350"/>
            <a:ext cx="87439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пожарной безопасности и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обращения с электроприборами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1557338"/>
            <a:ext cx="51482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Запрещается: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1.Бросать горящие спички, окурки в помещениях.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2.Небрежно, беспечно обращаться огнём.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3.Включать в одну розетку большое количество потребителей тока.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4.Использовать неисправную аппаратуру и приборы.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5.Пользоваться повреждёнными розетками.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6.Пользоваться электрошнурами и проводами с нарушенной изоляцией.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7.Самим чинить и разбирать электроприборы. </a:t>
            </a:r>
            <a:br>
              <a:rPr lang="ru-RU" altLang="ru-RU" sz="2000">
                <a:latin typeface="Arial" panose="020B0604020202020204" pitchFamily="34" charset="0"/>
              </a:rPr>
            </a:br>
            <a:endParaRPr lang="ru-RU" altLang="ru-RU" sz="2000">
              <a:latin typeface="Arial" panose="020B0604020202020204" pitchFamily="34" charset="0"/>
            </a:endParaRPr>
          </a:p>
        </p:txBody>
      </p:sp>
      <p:pic>
        <p:nvPicPr>
          <p:cNvPr id="17412" name="Picture 2" descr="C:\Documents and Settings\олечка\Рабочий стол\f819e685ec6556c895adbfb5dc61b9dd7a41084b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52742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48244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В случае пожара: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1.Вызвать пожарную охрану.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2.Подавать сигнал тревоги.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3.Встречать пожарных и сообщать им об очаге пожара.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4.Кричать и звать на помощь взрослых.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5.Двигаться ползком или пригнувшись, если помещение сильно задымлено.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6.Выйти из горящего помещения.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7.Набросить покрывало на пострадавшего.</a:t>
            </a:r>
          </a:p>
        </p:txBody>
      </p:sp>
      <p:pic>
        <p:nvPicPr>
          <p:cNvPr id="18435" name="Picture 2" descr="C:\Documents and Settings\олечка\Рабочий стол\38f7ab4e04d0609942e56c69f304c19a2786192b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20833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164388" y="6308725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 action="ppaction://hlinksldjump"/>
              </a:rPr>
              <a:t>Содержание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437" name="WordArt 4"/>
          <p:cNvSpPr>
            <a:spLocks noChangeArrowheads="1" noChangeShapeType="1" noTextEdit="1"/>
          </p:cNvSpPr>
          <p:nvPr/>
        </p:nvSpPr>
        <p:spPr bwMode="auto">
          <a:xfrm>
            <a:off x="400050" y="260350"/>
            <a:ext cx="87439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пожарной безопасности и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обращения с электроприборами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0645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работы за компьютером</a:t>
            </a:r>
          </a:p>
        </p:txBody>
      </p:sp>
      <p:pic>
        <p:nvPicPr>
          <p:cNvPr id="19459" name="Picture 5" descr="1284406854_kak-sidet-za-k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47763"/>
            <a:ext cx="763270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971550" y="1090613"/>
            <a:ext cx="75961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Arial" panose="020B0604020202020204" pitchFamily="34" charset="0"/>
              </a:rPr>
              <a:t>Непрерывная продолжительность работы на компьютере не должна превышать</a:t>
            </a:r>
            <a:r>
              <a:rPr lang="en-US" altLang="ru-RU" sz="2000" i="1">
                <a:latin typeface="Arial" panose="020B0604020202020204" pitchFamily="34" charset="0"/>
              </a:rPr>
              <a:t>: </a:t>
            </a:r>
            <a:endParaRPr lang="ru-RU" altLang="ru-RU" sz="20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  <a:latin typeface="Arial" panose="020B0604020202020204" pitchFamily="34" charset="0"/>
              </a:rPr>
              <a:t>Ученикам</a:t>
            </a:r>
            <a:r>
              <a:rPr lang="ru-RU" altLang="ru-RU" sz="2000" i="1">
                <a:latin typeface="Arial" panose="020B0604020202020204" pitchFamily="34" charset="0"/>
              </a:rPr>
              <a:t> </a:t>
            </a:r>
            <a:r>
              <a:rPr lang="ru-RU" altLang="ru-RU" sz="2000" b="1" i="1" u="sng">
                <a:latin typeface="Arial" panose="020B0604020202020204" pitchFamily="34" charset="0"/>
              </a:rPr>
              <a:t>со 2-го по 5-й класс – по 15 мин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i="1">
                <a:latin typeface="Arial" panose="020B0604020202020204" pitchFamily="34" charset="0"/>
              </a:rPr>
              <a:t>	    </a:t>
            </a:r>
            <a:r>
              <a:rPr lang="en-US" altLang="ru-RU" sz="2000" b="1" i="1" u="sng">
                <a:latin typeface="Arial" panose="020B0604020202020204" pitchFamily="34" charset="0"/>
              </a:rPr>
              <a:t>c</a:t>
            </a:r>
            <a:r>
              <a:rPr lang="ru-RU" altLang="ru-RU" sz="2000" b="1" i="1" u="sng">
                <a:latin typeface="Arial" panose="020B0604020202020204" pitchFamily="34" charset="0"/>
              </a:rPr>
              <a:t> 6-го по 7-й класс – 20 минут</a:t>
            </a:r>
            <a:r>
              <a:rPr lang="ru-RU" altLang="ru-RU" sz="2000" i="1" u="sng">
                <a:latin typeface="Arial" panose="020B0604020202020204" pitchFamily="34" charset="0"/>
              </a:rPr>
              <a:t/>
            </a:r>
            <a:br>
              <a:rPr lang="ru-RU" altLang="ru-RU" sz="2000" i="1" u="sng">
                <a:latin typeface="Arial" panose="020B0604020202020204" pitchFamily="34" charset="0"/>
              </a:rPr>
            </a:br>
            <a:r>
              <a:rPr lang="en-US" altLang="ru-RU" sz="2000" i="1">
                <a:latin typeface="Arial" panose="020B0604020202020204" pitchFamily="34" charset="0"/>
              </a:rPr>
              <a:t>	    </a:t>
            </a:r>
            <a:r>
              <a:rPr lang="en-US" altLang="ru-RU" sz="2000" i="1" u="sng">
                <a:latin typeface="Arial" panose="020B0604020202020204" pitchFamily="34" charset="0"/>
              </a:rPr>
              <a:t>c</a:t>
            </a:r>
            <a:r>
              <a:rPr lang="ru-RU" altLang="ru-RU" sz="2000" b="1" i="1" u="sng">
                <a:latin typeface="Arial" panose="020B0604020202020204" pitchFamily="34" charset="0"/>
              </a:rPr>
              <a:t> 8-го по 9-й класс – по 25 минут</a:t>
            </a:r>
            <a:r>
              <a:rPr lang="ru-RU" altLang="ru-RU" sz="2000" i="1">
                <a:latin typeface="Arial" panose="020B0604020202020204" pitchFamily="34" charset="0"/>
              </a:rPr>
              <a:t/>
            </a:r>
            <a:br>
              <a:rPr lang="ru-RU" altLang="ru-RU" sz="2000" i="1">
                <a:latin typeface="Arial" panose="020B0604020202020204" pitchFamily="34" charset="0"/>
              </a:rPr>
            </a:br>
            <a:r>
              <a:rPr lang="en-US" altLang="ru-RU" sz="2000" i="1">
                <a:latin typeface="Arial" panose="020B0604020202020204" pitchFamily="34" charset="0"/>
              </a:rPr>
              <a:t>	    </a:t>
            </a:r>
            <a:r>
              <a:rPr lang="ru-RU" altLang="ru-RU" sz="2000" b="1" i="1" u="sng">
                <a:latin typeface="Arial" panose="020B0604020202020204" pitchFamily="34" charset="0"/>
              </a:rPr>
              <a:t>Старшеклассники могут работать за компьютером не более 30 минут</a:t>
            </a:r>
            <a:r>
              <a:rPr lang="ru-RU" altLang="ru-RU" sz="2000" i="1" u="sng">
                <a:latin typeface="Arial" panose="020B0604020202020204" pitchFamily="34" charset="0"/>
              </a:rPr>
              <a:t>.</a:t>
            </a:r>
            <a:r>
              <a:rPr lang="ru-RU" altLang="ru-RU" sz="2000" i="1">
                <a:latin typeface="Arial" panose="020B0604020202020204" pitchFamily="34" charset="0"/>
              </a:rPr>
              <a:t/>
            </a:r>
            <a:br>
              <a:rPr lang="ru-RU" altLang="ru-RU" sz="2000" i="1">
                <a:latin typeface="Arial" panose="020B0604020202020204" pitchFamily="34" charset="0"/>
              </a:rPr>
            </a:br>
            <a:endParaRPr lang="ru-RU" altLang="ru-RU" sz="20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Arial" panose="020B0604020202020204" pitchFamily="34" charset="0"/>
              </a:rPr>
              <a:t>Потом обязательно нужно делать перерыв и гимнастику для глаз: поморгать, повращать зрачками, посмотреть вдаль. 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546100" y="260350"/>
            <a:ext cx="80645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Правила работы за компьютером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04025" y="616585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2" action="ppaction://hlinksldjump"/>
              </a:rPr>
              <a:t>Содержание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686800" cy="44958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mtClean="0">
                <a:solidFill>
                  <a:srgbClr val="FFFF00"/>
                </a:solidFill>
                <a:latin typeface="Arial" panose="020B0604020202020204" pitchFamily="34" charset="0"/>
                <a:hlinkClick r:id="rId2" action="ppaction://hlinksldjump"/>
              </a:rPr>
              <a:t>Когда ты один дома</a:t>
            </a:r>
            <a:endParaRPr lang="ru-RU" altLang="ru-RU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mtClean="0">
                <a:solidFill>
                  <a:srgbClr val="FFFF00"/>
                </a:solidFill>
                <a:latin typeface="Arial" panose="020B0604020202020204" pitchFamily="34" charset="0"/>
                <a:hlinkClick r:id="rId3" action="ppaction://hlinksldjump"/>
              </a:rPr>
              <a:t>Правила </a:t>
            </a:r>
            <a:r>
              <a:rPr lang="ru-RU" altLang="ru-RU" smtClean="0">
                <a:solidFill>
                  <a:srgbClr val="92D050"/>
                </a:solidFill>
                <a:latin typeface="Arial" panose="020B0604020202020204" pitchFamily="34" charset="0"/>
                <a:hlinkClick r:id="rId3" action="ppaction://hlinksldjump"/>
              </a:rPr>
              <a:t>личной безопасности на улице</a:t>
            </a:r>
            <a:endParaRPr lang="ru-RU" altLang="ru-RU" smtClean="0">
              <a:solidFill>
                <a:srgbClr val="92D050"/>
              </a:solidFill>
              <a:latin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mtClean="0">
                <a:solidFill>
                  <a:srgbClr val="92D050"/>
                </a:solidFill>
                <a:latin typeface="Arial" panose="020B0604020202020204" pitchFamily="34" charset="0"/>
                <a:hlinkClick r:id="rId4" action="ppaction://hlinksldjump"/>
              </a:rPr>
              <a:t>Правила дорожного движения</a:t>
            </a:r>
            <a:endParaRPr lang="ru-RU" altLang="ru-RU" smtClean="0">
              <a:solidFill>
                <a:srgbClr val="92D050"/>
              </a:solidFill>
              <a:latin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mtClean="0">
                <a:solidFill>
                  <a:srgbClr val="92D050"/>
                </a:solidFill>
                <a:latin typeface="Arial" panose="020B0604020202020204" pitchFamily="34" charset="0"/>
                <a:hlinkClick r:id="rId5" action="ppaction://hlinksldjump"/>
              </a:rPr>
              <a:t>Правила пожарной </a:t>
            </a:r>
            <a:r>
              <a:rPr lang="ru-RU" altLang="ru-RU" smtClean="0">
                <a:solidFill>
                  <a:srgbClr val="FFFF00"/>
                </a:solidFill>
                <a:latin typeface="Arial" panose="020B0604020202020204" pitchFamily="34" charset="0"/>
                <a:hlinkClick r:id="rId5" action="ppaction://hlinksldjump"/>
              </a:rPr>
              <a:t>безопасности и обращения с электроприборами</a:t>
            </a:r>
            <a:endParaRPr lang="ru-RU" altLang="ru-RU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mtClean="0">
                <a:solidFill>
                  <a:srgbClr val="FFFF00"/>
                </a:solidFill>
                <a:latin typeface="Arial" panose="020B0604020202020204" pitchFamily="34" charset="0"/>
                <a:hlinkClick r:id="rId6" action="ppaction://hlinksldjump"/>
              </a:rPr>
              <a:t>Правила работы за компьютером</a:t>
            </a:r>
            <a:endParaRPr lang="ru-RU" altLang="ru-RU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3195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Содержание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79388" y="1484313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Clr>
                <a:schemeClr val="hlink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ru-RU" altLang="ru-RU">
                <a:solidFill>
                  <a:srgbClr val="002060"/>
                </a:solidFill>
                <a:latin typeface="Arial" panose="020B0604020202020204" pitchFamily="34" charset="0"/>
                <a:hlinkClick r:id="rId2" action="ppaction://hlinksldjump"/>
              </a:rPr>
              <a:t>Когда ты один дома</a:t>
            </a:r>
            <a:endParaRPr lang="ru-RU" altLang="ru-RU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0" hangingPunct="0">
              <a:buClr>
                <a:schemeClr val="hlink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ru-RU" altLang="ru-RU">
                <a:solidFill>
                  <a:srgbClr val="FFFF00"/>
                </a:solidFill>
                <a:latin typeface="Arial" panose="020B0604020202020204" pitchFamily="34" charset="0"/>
                <a:hlinkClick r:id="rId3" action="ppaction://hlinksldjump"/>
              </a:rPr>
              <a:t>Правила </a:t>
            </a:r>
            <a:r>
              <a:rPr lang="ru-RU" altLang="ru-RU">
                <a:solidFill>
                  <a:srgbClr val="92D050"/>
                </a:solidFill>
                <a:latin typeface="Arial" panose="020B0604020202020204" pitchFamily="34" charset="0"/>
                <a:hlinkClick r:id="rId3" action="ppaction://hlinksldjump"/>
              </a:rPr>
              <a:t>личной безопасности на улице</a:t>
            </a:r>
            <a:endParaRPr lang="ru-RU" altLang="ru-RU">
              <a:solidFill>
                <a:srgbClr val="92D050"/>
              </a:solidFill>
              <a:latin typeface="Arial" panose="020B0604020202020204" pitchFamily="34" charset="0"/>
            </a:endParaRPr>
          </a:p>
          <a:p>
            <a:pPr eaLnBrk="0" hangingPunct="0">
              <a:buClr>
                <a:schemeClr val="hlink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ru-RU" altLang="ru-RU">
                <a:solidFill>
                  <a:srgbClr val="92D050"/>
                </a:solidFill>
                <a:latin typeface="Arial" panose="020B0604020202020204" pitchFamily="34" charset="0"/>
                <a:hlinkClick r:id="rId4" action="ppaction://hlinksldjump"/>
              </a:rPr>
              <a:t>Правила дорожного движения</a:t>
            </a:r>
            <a:endParaRPr lang="ru-RU" altLang="ru-RU">
              <a:solidFill>
                <a:srgbClr val="92D050"/>
              </a:solidFill>
              <a:latin typeface="Arial" panose="020B0604020202020204" pitchFamily="34" charset="0"/>
            </a:endParaRPr>
          </a:p>
          <a:p>
            <a:pPr eaLnBrk="0" hangingPunct="0">
              <a:buClr>
                <a:schemeClr val="hlink"/>
              </a:buClr>
              <a:buSzPct val="80000"/>
              <a:buFont typeface="Wingdings" panose="05000000000000000000" pitchFamily="2" charset="2"/>
              <a:buAutoNum type="arabicPeriod"/>
            </a:pPr>
            <a:r>
              <a:rPr lang="ru-RU" altLang="ru-RU">
                <a:solidFill>
                  <a:srgbClr val="92D050"/>
                </a:solidFill>
                <a:latin typeface="Arial" panose="020B0604020202020204" pitchFamily="34" charset="0"/>
                <a:hlinkClick r:id="rId5" action="ppaction://hlinksldjump"/>
              </a:rPr>
              <a:t>Правила пожарной </a:t>
            </a:r>
            <a:r>
              <a:rPr lang="ru-RU" altLang="ru-RU">
                <a:solidFill>
                  <a:srgbClr val="FFFF00"/>
                </a:solidFill>
                <a:latin typeface="Arial" panose="020B0604020202020204" pitchFamily="34" charset="0"/>
                <a:hlinkClick r:id="rId5" action="ppaction://hlinksldjump"/>
              </a:rPr>
              <a:t>безопасности и обращения с электроприборами</a:t>
            </a:r>
            <a:endParaRPr lang="ru-RU" altLang="ru-RU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7496" y="1412776"/>
            <a:ext cx="4926349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Спасибо</a:t>
            </a:r>
          </a:p>
          <a:p>
            <a:pPr algn="ctr"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За</a:t>
            </a:r>
          </a:p>
          <a:p>
            <a:pPr algn="ctr">
              <a:defRPr/>
            </a:pP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Внимание!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9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Когда ты один дома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395288" y="1196975"/>
            <a:ext cx="8239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1. Открывать дверь можно только хорошо знакомому человеку.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2. Не оставляй ключ от квартиры в "надежном месте"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3. Не вешай ключ на шнурке себе на шею. 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4. Если ты потерял ключ - немедленно сообщи об этом родителям.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100" name="Picture 11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5082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63938" y="2924175"/>
            <a:ext cx="41767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Если позвонил звонок,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Посмотри сперва в глазок,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В гости кто пришёл, узнай,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Но чужим – не открывай!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Если нет глазка, тогда</a:t>
            </a:r>
            <a:r>
              <a:rPr lang="en-US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«Кто же там</a:t>
            </a:r>
            <a:r>
              <a:rPr lang="en-US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» - спроси всегда,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А не станут отвечать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Дверь не надо открывать!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364163" y="1312863"/>
            <a:ext cx="3779837" cy="55451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Пилюли и таблетки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Нельзя тайком глотать!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Об этом наши детки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Обязаны узнать.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Вот если заболеете,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Врача вам позовут,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То взрослые таблетку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Вам сами принесут.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Но если не больны вы,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Таблетки есть нельзя</a:t>
            </a:r>
            <a:r>
              <a:rPr lang="en-US" altLang="ru-RU" sz="1600" smtClean="0"/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Глотать их без причины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Опасно вам, друзья.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Ведь отравиться можно</a:t>
            </a:r>
            <a:r>
              <a:rPr lang="en-US" altLang="ru-RU" sz="1600" smtClean="0"/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В таких таблетках – вред!!!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Так будьте осторожны –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		Живите много лет!!!</a:t>
            </a:r>
          </a:p>
          <a:p>
            <a:pPr algn="r">
              <a:buFont typeface="Wingdings" panose="05000000000000000000" pitchFamily="2" charset="2"/>
              <a:buNone/>
            </a:pPr>
            <a:endParaRPr lang="ru-RU" altLang="ru-RU" sz="1600" smtClean="0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Когда ты один дома</a:t>
            </a:r>
          </a:p>
        </p:txBody>
      </p:sp>
      <p:pic>
        <p:nvPicPr>
          <p:cNvPr id="5124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504031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39608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9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Когда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ты один дома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08400" y="1484313"/>
            <a:ext cx="50038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Если ты газ зажигать не умеешь,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Не подходи, иль потом пожалеешь…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Очень опасно к плите приближаться</a:t>
            </a:r>
            <a:r>
              <a:rPr lang="en-US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Может она загореться, взорваться…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Мама сама всё согреет и сварит,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Суп приготовит и чайник поставит.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Ты же, малыш, не спеши</a:t>
            </a:r>
            <a:r>
              <a:rPr lang="en-US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подрастёшь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Спичкой конфорку ты сам подожжёшь!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2400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9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Когда ты один дома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51275" y="1484313"/>
            <a:ext cx="45370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 балконе – так и знай! 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Ты на стулья не вставай,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 перила не взбирайся,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Низко не перегибайся – 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Это может быть опасно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Падать сверху так ужасно!!!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45757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9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Когда ты один дома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67175" y="1268413"/>
            <a:ext cx="48260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Захочешь форточку открыть –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Старайся осторожней быть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На подоконник не вставай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И на стекло не нажимай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А вдруг не выдержит оно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И расколется окно –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	Ты свалиться можешь вниз…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parajita" panose="020B0604020202020204" pitchFamily="34" charset="0"/>
              </a:rPr>
              <a:t>Зачем тебе такой сюрприз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?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14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4353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9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Когда ты один дома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22713" y="1844675"/>
            <a:ext cx="52212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Если квартира твоя высоко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И добираться домой нелегко,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Пользуйся лифтом, но только учти</a:t>
            </a:r>
            <a:r>
              <a:rPr lang="en-US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В лифт с незнакомыми – не заходи!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Могут обидеть тебя, напугать…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Можешь серьёзно, мой друг, пострадать…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Будь осторожней, всегда берегись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	И с незнакомцами в лифт не садись!</a:t>
            </a:r>
          </a:p>
          <a:p>
            <a:pPr eaLnBrk="1" hangingPunct="1">
              <a:spcBef>
                <a:spcPct val="50000"/>
              </a:spcBef>
            </a:pP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60045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804025" y="616585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 action="ppaction://hlinksldjump"/>
              </a:rPr>
              <a:t>Содержание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4" name="WordArt 9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26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Когда ты один дома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42481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Если телефон звонит,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Кто-то в трубку говорит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куда же я попал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Номер я какой набрал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тебя зовут, малыш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Дома с кем сейчас сидишь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?-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Ничего не отвечай,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Просто маму подзывай!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Если взрослых дома нет,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Не веди ни с кем бесед,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«До свидания!» - скажи,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Быстро трубку положи!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67f9294fe59d7d29e2df85afe93797f9a5b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376</TotalTime>
  <Words>423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Wingdings</vt:lpstr>
      <vt:lpstr>Tahoma</vt:lpstr>
      <vt:lpstr>Arial Rounded MT Bold</vt:lpstr>
      <vt:lpstr>Aparajita</vt:lpstr>
      <vt:lpstr>Arial Unicode MS</vt:lpstr>
      <vt:lpstr>Тема Office</vt:lpstr>
      <vt:lpstr>Техника безопасности  и правила поведения  во время осенних каникул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Иван Швейхерт</cp:lastModifiedBy>
  <cp:revision>30</cp:revision>
  <dcterms:modified xsi:type="dcterms:W3CDTF">2019-08-19T10:07:57Z</dcterms:modified>
</cp:coreProperties>
</file>